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7"/>
  </p:notesMasterIdLst>
  <p:handoutMasterIdLst>
    <p:handoutMasterId r:id="rId28"/>
  </p:handoutMasterIdLst>
  <p:sldIdLst>
    <p:sldId id="266" r:id="rId2"/>
    <p:sldId id="263" r:id="rId3"/>
    <p:sldId id="270" r:id="rId4"/>
    <p:sldId id="292" r:id="rId5"/>
    <p:sldId id="281" r:id="rId6"/>
    <p:sldId id="267" r:id="rId7"/>
    <p:sldId id="282" r:id="rId8"/>
    <p:sldId id="285" r:id="rId9"/>
    <p:sldId id="289" r:id="rId10"/>
    <p:sldId id="290" r:id="rId11"/>
    <p:sldId id="291" r:id="rId12"/>
    <p:sldId id="287" r:id="rId13"/>
    <p:sldId id="288" r:id="rId14"/>
    <p:sldId id="293" r:id="rId15"/>
    <p:sldId id="278" r:id="rId16"/>
    <p:sldId id="295" r:id="rId17"/>
    <p:sldId id="296" r:id="rId18"/>
    <p:sldId id="297" r:id="rId19"/>
    <p:sldId id="294" r:id="rId20"/>
    <p:sldId id="276" r:id="rId21"/>
    <p:sldId id="277" r:id="rId22"/>
    <p:sldId id="279" r:id="rId23"/>
    <p:sldId id="280" r:id="rId24"/>
    <p:sldId id="298" r:id="rId25"/>
    <p:sldId id="299" r:id="rId26"/>
  </p:sldIdLst>
  <p:sldSz cx="9144000" cy="6858000" type="screen4x3"/>
  <p:notesSz cx="6856413" cy="9750425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2"/>
      </a:buClr>
      <a:buSzPct val="75000"/>
      <a:buFont typeface="Wingdings" pitchFamily="2" charset="2"/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C00"/>
    <a:srgbClr val="FF8000"/>
    <a:srgbClr val="FFC000"/>
    <a:srgbClr val="1C1C1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7" autoAdjust="0"/>
    <p:restoredTop sz="79976" autoAdjust="0"/>
  </p:normalViewPr>
  <p:slideViewPr>
    <p:cSldViewPr>
      <p:cViewPr varScale="1">
        <p:scale>
          <a:sx n="89" d="100"/>
          <a:sy n="89" d="100"/>
        </p:scale>
        <p:origin x="22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02" y="90"/>
      </p:cViewPr>
      <p:guideLst>
        <p:guide orient="horz" pos="3071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C2298B22-F8B5-4A04-8A2B-7B58BFFDDE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0347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2325"/>
            <a:ext cx="5027613" cy="438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18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defTabSz="912813">
              <a:spcBef>
                <a:spcPct val="0"/>
              </a:spcBef>
              <a:buClrTx/>
              <a:buSzTx/>
              <a:buFontTx/>
              <a:buNone/>
              <a:defRPr sz="12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7FA79FB1-4409-457E-9585-96ABD3F1E0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449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851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497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A Válvula V1 abre para entrar água para arrefecer o condensador</a:t>
            </a:r>
          </a:p>
          <a:p>
            <a:pPr marL="171450" indent="-171450">
              <a:buFontTx/>
              <a:buChar char="-"/>
            </a:pPr>
            <a:r>
              <a:rPr lang="pt-PT" dirty="0"/>
              <a:t>A Válvula V2 abre para o vapor sair do condensador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45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 A interface web permite monitorar o estado do destilador em tempo real e controlar todos os componentes, como o nível de água, a bomba, a resistência e as 2 válvulas.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ESP32 recursos muito limitados memoria e </a:t>
            </a:r>
            <a:r>
              <a:rPr lang="pt-PT" dirty="0" err="1"/>
              <a:t>cpu</a:t>
            </a:r>
            <a:r>
              <a:rPr lang="pt-PT" dirty="0"/>
              <a:t>, web foi desenvolvida em html, </a:t>
            </a:r>
            <a:r>
              <a:rPr lang="pt-PT" dirty="0" err="1"/>
              <a:t>css</a:t>
            </a:r>
            <a:r>
              <a:rPr lang="pt-PT" dirty="0"/>
              <a:t>, JS, </a:t>
            </a:r>
            <a:r>
              <a:rPr lang="pt-PT" dirty="0" err="1"/>
              <a:t>ajax</a:t>
            </a:r>
            <a:r>
              <a:rPr lang="pt-PT" dirty="0"/>
              <a:t> e </a:t>
            </a:r>
            <a:r>
              <a:rPr lang="pt-PT" dirty="0" err="1"/>
              <a:t>WebSockets</a:t>
            </a:r>
            <a:endParaRPr lang="pt-P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Ajax - comunicação assíncrona com o servidor web. Ele permite que os dados sejam enviados e recebidos sem a necessidade de atualizar a página inteira.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466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-Esta é uma página web mais responsiva e os atuadores tomam forma de botões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-Como não tem imagens para carregar, é mais leve e é mais fácil de ser carregada em caso de uma ligação </a:t>
            </a:r>
            <a:r>
              <a:rPr lang="pt-PT" dirty="0" err="1"/>
              <a:t>wifi</a:t>
            </a:r>
            <a:r>
              <a:rPr lang="pt-PT" dirty="0"/>
              <a:t> menos boa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Falar do temporizador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21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Core 0 executa o firmware que controla as funções do destilador, </a:t>
            </a:r>
          </a:p>
          <a:p>
            <a:pPr lvl="1" algn="just"/>
            <a:r>
              <a:rPr lang="pt-PT" dirty="0"/>
              <a:t>Core 1 é responsável pelo servidor web que permite o controlo remoto do equipamento.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>
                <a:effectLst/>
                <a:latin typeface="Times New Roman" pitchFamily="18" charset="0"/>
                <a:ea typeface="+mn-ea"/>
                <a:cs typeface="+mn-cs"/>
              </a:rPr>
              <a:t>OS - </a:t>
            </a: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Aplicações que atuam no controle do funcionamento dos componentes físicos e universais do sistema.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MD - Esta é a camada responsável por invocar todas as funções existentes na camada MD.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sz="1800" dirty="0">
                <a:effectLst/>
                <a:latin typeface="Cambria" panose="02040503050406030204" pitchFamily="18" charset="0"/>
                <a:ea typeface="Courier New" panose="02070309020205020404" pitchFamily="49" charset="0"/>
                <a:cs typeface="Times New Roman" panose="02020603050405020304" pitchFamily="18" charset="0"/>
              </a:rPr>
              <a:t>AP - Esta camada inclui todos os módulos que invocam as funções de aplicação do sistema.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PT" sz="1800" dirty="0">
              <a:effectLst/>
              <a:latin typeface="Cambria" panose="02040503050406030204" pitchFamily="18" charset="0"/>
              <a:ea typeface="Courier New" panose="02070309020205020404" pitchFamily="49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68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Este modo permite o uso do temporizador, o que durante este uso, o destilador é automático, isto é:</a:t>
            </a:r>
          </a:p>
          <a:p>
            <a:pPr lvl="1"/>
            <a:r>
              <a:rPr lang="pt-PT" dirty="0"/>
              <a:t>O nível de água é gerido automaticamente</a:t>
            </a:r>
          </a:p>
          <a:p>
            <a:pPr lvl="1"/>
            <a:r>
              <a:rPr lang="pt-PT" dirty="0"/>
              <a:t>A resistência liga automaticamente no inicio e desliga no fim do temporizador</a:t>
            </a:r>
          </a:p>
          <a:p>
            <a:pPr lvl="1"/>
            <a:r>
              <a:rPr lang="pt-PT" dirty="0"/>
              <a:t>As válvulas operam automaticamente igualmente à resistência</a:t>
            </a:r>
          </a:p>
          <a:p>
            <a:pPr lvl="1"/>
            <a:r>
              <a:rPr lang="pt-PT" dirty="0"/>
              <a:t>Se o nível de água chegar ao nível de alarme, o processo é interrompido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29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modo manual permite que o utilizador ligue/desligue os atuadores como achar necessário com as seguintes exceções:</a:t>
            </a:r>
          </a:p>
          <a:p>
            <a:pPr lvl="1"/>
            <a:r>
              <a:rPr lang="pt-PT" dirty="0"/>
              <a:t>Não é possível ligar a bomba se a água estiver ao nível máximo</a:t>
            </a:r>
          </a:p>
          <a:p>
            <a:pPr lvl="1"/>
            <a:r>
              <a:rPr lang="pt-PT" dirty="0"/>
              <a:t>Não é possível ligar a resistência de calor se a água estiver ao nível de Alarme</a:t>
            </a:r>
          </a:p>
          <a:p>
            <a:r>
              <a:rPr lang="pt-PT" dirty="0"/>
              <a:t>O modo manual só pode ser ativado ligando o botão frontal da destiladora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539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Chegamos ao fim da apresentação. Agradeço a vossa atenção e estou disponível para responder a quaisquer perguntas. Gostaria também de agradecer ao orientador, aos colegas e a todos os que contribuíram para o desenvolvimento deste projeto.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19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71461E-73D0-4A3B-BA0A-836B7A49516C}" type="slidenum">
              <a:rPr lang="en-GB"/>
              <a:pPr/>
              <a:t>2</a:t>
            </a:fld>
            <a:endParaRPr lang="en-GB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 principal objetivo deste projeto foi modernizar um destilador eletromecânico que estava obsoleto e avariado. Foi pretendido aumentar a eficiência, melhorar o controlo do processo de destilação e adicionar funcionalidades de automação que eliminam a necessidade de intervenção manual constante. </a:t>
            </a:r>
          </a:p>
        </p:txBody>
      </p:sp>
    </p:spTree>
    <p:extLst>
      <p:ext uri="{BB962C8B-B14F-4D97-AF65-F5344CB8AC3E}">
        <p14:creationId xmlns:p14="http://schemas.microsoft.com/office/powerpoint/2010/main" val="161608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modernização do destilador envolveu a remoção de muitos componentes antigos e a sua substituição por novos, mais eficientes e digitais.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28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-Foi substituído o relógio temporizador pelo ESP32, em que a função do relógio é usado na página WEB.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kern="0" dirty="0"/>
              <a:t>-Foram substituídos os sensores de nível analógicos (x2) por sensores de nível digitais (x3).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-O destilador usava </a:t>
            </a:r>
            <a:r>
              <a:rPr lang="pt-PT" dirty="0" err="1"/>
              <a:t>contactores</a:t>
            </a:r>
            <a:r>
              <a:rPr lang="pt-PT" dirty="0"/>
              <a:t> como recurso para ligar os atuadores consoante o  nível de água. Os relés substituem os </a:t>
            </a:r>
            <a:r>
              <a:rPr lang="pt-PT" dirty="0" err="1"/>
              <a:t>contactores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42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atualização contou também com sistema elétrico completamente novo, que inclui uma fonte de 5v, cablagem nova, barramento de ligações e sistema de proteção de baixa e alta tensão.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Descrever Componentes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PT" dirty="0"/>
              <a:t>Válvulas (2x)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Depósito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Resistência Aquecimento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Sensores de Nível</a:t>
            </a:r>
          </a:p>
          <a:p>
            <a:pPr marL="628650" lvl="1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8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000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PT" dirty="0"/>
              <a:t>O depósito tem uma resistência de calor interna para gerar vapor</a:t>
            </a:r>
          </a:p>
          <a:p>
            <a:pPr marL="171450" indent="-171450">
              <a:buFontTx/>
              <a:buChar char="-"/>
            </a:pPr>
            <a:r>
              <a:rPr lang="pt-PT" dirty="0"/>
              <a:t>Resistência de calor</a:t>
            </a:r>
          </a:p>
          <a:p>
            <a:pPr marL="171450" indent="-171450">
              <a:buFontTx/>
              <a:buChar char="-"/>
            </a:pPr>
            <a:r>
              <a:rPr lang="pt-PT" dirty="0"/>
              <a:t>Sensores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183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pt-PT" dirty="0"/>
              <a:t>Bomba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A79FB1-4409-457E-9585-96ABD3F1E072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32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 bwMode="auto">
          <a:xfrm>
            <a:off x="756543" y="116632"/>
            <a:ext cx="8135937" cy="99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pt-PT" sz="18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DEPARTAMENTO DE TECNOLOGIAS</a:t>
            </a:r>
          </a:p>
          <a:p>
            <a:pPr algn="r">
              <a:defRPr/>
            </a:pPr>
            <a:r>
              <a:rPr lang="pt-PT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ENGENHARIA INFORMÁTICA</a:t>
            </a:r>
          </a:p>
          <a:p>
            <a:pPr algn="r">
              <a:defRPr/>
            </a:pPr>
            <a:r>
              <a:rPr lang="pt-PT" sz="14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itchFamily="34" charset="0"/>
              </a:rPr>
              <a:t>UNIDADE CURRICULAR DE PROJECTO 2023/2024</a:t>
            </a:r>
          </a:p>
        </p:txBody>
      </p:sp>
      <p:sp>
        <p:nvSpPr>
          <p:cNvPr id="1280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38820" y="2098948"/>
            <a:ext cx="8568952" cy="769441"/>
          </a:xfrm>
          <a:ln algn="ctr"/>
        </p:spPr>
        <p:txBody>
          <a:bodyPr wrap="square" anchor="t">
            <a:spAutoFit/>
          </a:bodyPr>
          <a:lstStyle>
            <a:lvl1pPr>
              <a:spcBef>
                <a:spcPct val="50000"/>
              </a:spcBef>
              <a:defRPr b="0">
                <a:solidFill>
                  <a:srgbClr val="FF6600"/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PARA EDITAR O TÍTULO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38820" y="3198242"/>
            <a:ext cx="8568952" cy="51879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</a:defRPr>
            </a:lvl1pPr>
          </a:lstStyle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5084415"/>
            <a:ext cx="8568952" cy="5048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400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dirty="0"/>
              <a:t>Clique </a:t>
            </a:r>
            <a:r>
              <a:rPr lang="en-US" noProof="0" dirty="0" err="1"/>
              <a:t>para</a:t>
            </a:r>
            <a:r>
              <a:rPr lang="en-US" noProof="0" dirty="0"/>
              <a:t>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nome</a:t>
            </a:r>
            <a:r>
              <a:rPr lang="en-US" noProof="0" dirty="0"/>
              <a:t> do(s) </a:t>
            </a:r>
            <a:r>
              <a:rPr lang="en-US" noProof="0" dirty="0" err="1"/>
              <a:t>orientador</a:t>
            </a:r>
            <a:r>
              <a:rPr lang="en-US" noProof="0" dirty="0"/>
              <a:t>(</a:t>
            </a:r>
            <a:r>
              <a:rPr lang="en-US" noProof="0" dirty="0" err="1"/>
              <a:t>es</a:t>
            </a:r>
            <a:r>
              <a:rPr lang="en-US" noProof="0" dirty="0"/>
              <a:t>)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238820" y="3742432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aluno</a:t>
            </a:r>
            <a:r>
              <a:rPr lang="en-US" dirty="0"/>
              <a:t>(s)</a:t>
            </a:r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251520" y="4633972"/>
            <a:ext cx="856895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2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ORIENTAÇÃO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51520" y="5610448"/>
            <a:ext cx="8568952" cy="43204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itchFamily="34" charset="0"/>
                <a:ea typeface="+mn-ea"/>
                <a:cs typeface="+mn-cs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email do(s) </a:t>
            </a:r>
            <a:r>
              <a:rPr lang="en-US" dirty="0" err="1"/>
              <a:t>orientador</a:t>
            </a:r>
            <a:r>
              <a:rPr lang="en-US" dirty="0"/>
              <a:t>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</p:txBody>
      </p:sp>
      <p:pic>
        <p:nvPicPr>
          <p:cNvPr id="1027" name="Imagem 1">
            <a:extLst>
              <a:ext uri="{FF2B5EF4-FFF2-40B4-BE49-F238E27FC236}">
                <a16:creationId xmlns:a16="http://schemas.microsoft.com/office/drawing/2014/main" id="{55D8D910-9269-41DB-8612-D15585461A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16631"/>
            <a:ext cx="1967136" cy="122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186BC5-7192-41B1-9288-CA175CD5C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0061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9C7D40-4196-4ED6-8831-A2B60B37CF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pt-PT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484A0E-43E8-43C1-A51D-51AF6143F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03648" y="277813"/>
            <a:ext cx="7416824" cy="702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o </a:t>
            </a:r>
            <a:r>
              <a:rPr lang="en-US" dirty="0" err="1"/>
              <a:t>título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229600" cy="500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Clique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estilos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 global</a:t>
            </a:r>
          </a:p>
          <a:p>
            <a:pPr lvl="1"/>
            <a:r>
              <a:rPr lang="en-US" dirty="0"/>
              <a:t>Segundo </a:t>
            </a:r>
            <a:r>
              <a:rPr lang="en-US" dirty="0" err="1"/>
              <a:t>nível</a:t>
            </a:r>
            <a:endParaRPr lang="en-US" dirty="0"/>
          </a:p>
          <a:p>
            <a:pPr lvl="2"/>
            <a:r>
              <a:rPr lang="en-US" dirty="0" err="1"/>
              <a:t>Terceiro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  <a:p>
            <a:pPr lvl="3"/>
            <a:r>
              <a:rPr lang="en-US" dirty="0"/>
              <a:t>Quarto </a:t>
            </a:r>
            <a:r>
              <a:rPr lang="en-US" dirty="0" err="1"/>
              <a:t>nível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nível</a:t>
            </a:r>
            <a:endParaRPr lang="en-US" dirty="0"/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99944"/>
            <a:ext cx="2133600" cy="32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000" smtClean="0"/>
            </a:lvl1pPr>
          </a:lstStyle>
          <a:p>
            <a:pPr>
              <a:defRPr/>
            </a:pPr>
            <a:fld id="{7B57C844-226E-4C14-BC5E-5C2B26F6A2C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457200" y="993428"/>
            <a:ext cx="8077200" cy="0"/>
          </a:xfrm>
          <a:prstGeom prst="line">
            <a:avLst/>
          </a:prstGeom>
          <a:noFill/>
          <a:ln w="19050">
            <a:solidFill>
              <a:srgbClr val="FF5C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PT"/>
          </a:p>
        </p:txBody>
      </p:sp>
      <p:sp>
        <p:nvSpPr>
          <p:cNvPr id="14" name="TextBox 13"/>
          <p:cNvSpPr txBox="1"/>
          <p:nvPr userDrawn="1"/>
        </p:nvSpPr>
        <p:spPr bwMode="auto">
          <a:xfrm>
            <a:off x="432048" y="6469444"/>
            <a:ext cx="26997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pt-PT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 Light" pitchFamily="34" charset="0"/>
                <a:ea typeface="+mn-ea"/>
                <a:cs typeface="+mn-cs"/>
              </a:rPr>
              <a:t>Engenharia Informática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C8D07C3F-FAB7-40D9-AC87-5FE29F7CB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1168"/>
            <a:ext cx="977843" cy="61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7" r:id="rId3"/>
    <p:sldLayoutId id="2147483679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8000"/>
          </a:solidFill>
          <a:latin typeface="Calibri Ligh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28600" y="2889250"/>
            <a:ext cx="8610600" cy="201613"/>
            <a:chOff x="228600" y="2889250"/>
            <a:chExt cx="8610600" cy="201613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5A59F0E1-0A41-40FC-86B1-F8365C5D5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Destilador Inteligente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9AE7104-8C71-4715-A605-C54ABCC75E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Sérgio Manuel Figueira do Carmo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B28DDD5-FB01-4355-AB61-1F32494EB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Sérgio Duarte Correia</a:t>
            </a:r>
          </a:p>
        </p:txBody>
      </p:sp>
      <p:sp>
        <p:nvSpPr>
          <p:cNvPr id="7" name="Marcador de Posição do Texto 6">
            <a:extLst>
              <a:ext uri="{FF2B5EF4-FFF2-40B4-BE49-F238E27FC236}">
                <a16:creationId xmlns:a16="http://schemas.microsoft.com/office/drawing/2014/main" id="{4E42050C-BF19-4C32-833F-43BF3FC28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PT" dirty="0"/>
              <a:t>19749@ipportalegre.pt</a:t>
            </a:r>
          </a:p>
        </p:txBody>
      </p:sp>
      <p:sp>
        <p:nvSpPr>
          <p:cNvPr id="9" name="Marcador de Posição do Texto 8">
            <a:extLst>
              <a:ext uri="{FF2B5EF4-FFF2-40B4-BE49-F238E27FC236}">
                <a16:creationId xmlns:a16="http://schemas.microsoft.com/office/drawing/2014/main" id="{9A4D50FB-B125-487C-B878-45B3DF644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PT" dirty="0"/>
              <a:t>scorreia@ipportalegre.pt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>
            <a:extLst>
              <a:ext uri="{FF2B5EF4-FFF2-40B4-BE49-F238E27FC236}">
                <a16:creationId xmlns:a16="http://schemas.microsoft.com/office/drawing/2014/main" id="{3DF758B1-633E-95E9-0F56-8539D1A03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384279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46 0.26458 L 4.16667E-6 -0.0085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E54EEF-F8D6-CADF-B9B3-8BFF15E3C437}"/>
              </a:ext>
            </a:extLst>
          </p:cNvPr>
          <p:cNvSpPr/>
          <p:nvPr/>
        </p:nvSpPr>
        <p:spPr bwMode="auto">
          <a:xfrm>
            <a:off x="6948264" y="4149080"/>
            <a:ext cx="680477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E6FB2FBB-51DF-9906-941C-076D26BB4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9" y="1387577"/>
            <a:ext cx="1848207" cy="24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38 0.03958 L -4.16667E-6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149 -0.00046 L 1.94444E-6 7.56773E-1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ADCE40E-C66F-A6AE-4FC4-A1F4846116A8}"/>
              </a:ext>
            </a:extLst>
          </p:cNvPr>
          <p:cNvSpPr/>
          <p:nvPr/>
        </p:nvSpPr>
        <p:spPr bwMode="auto">
          <a:xfrm>
            <a:off x="3707904" y="4941168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51A20-4F18-D0D4-90DA-2062C3A29ADC}"/>
              </a:ext>
            </a:extLst>
          </p:cNvPr>
          <p:cNvSpPr/>
          <p:nvPr/>
        </p:nvSpPr>
        <p:spPr bwMode="auto">
          <a:xfrm>
            <a:off x="4280921" y="1988840"/>
            <a:ext cx="831139" cy="702915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5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3B6CCBB3-29D4-9ECB-34E4-396E0E357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350645"/>
            <a:ext cx="1658343" cy="1934339"/>
          </a:xfrm>
          <a:prstGeom prst="rect">
            <a:avLst/>
          </a:prstGeom>
        </p:spPr>
      </p:pic>
      <p:pic>
        <p:nvPicPr>
          <p:cNvPr id="9" name="Imagem 1" descr="Uma imagem com Fios elétricos, cabo, máquina, Engenharia eletrónica&#10;&#10;Descrição gerada automaticamente">
            <a:extLst>
              <a:ext uri="{FF2B5EF4-FFF2-40B4-BE49-F238E27FC236}">
                <a16:creationId xmlns:a16="http://schemas.microsoft.com/office/drawing/2014/main" id="{2B13FFD4-6CB4-982A-DFD6-0246EC5A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33" y="3924473"/>
            <a:ext cx="1743261" cy="20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8" name="Agrupar 6">
            <a:extLst>
              <a:ext uri="{FF2B5EF4-FFF2-40B4-BE49-F238E27FC236}">
                <a16:creationId xmlns:a16="http://schemas.microsoft.com/office/drawing/2014/main" id="{AA4623E8-36B1-BD93-6EA4-BD65A0F77410}"/>
              </a:ext>
            </a:extLst>
          </p:cNvPr>
          <p:cNvGrpSpPr/>
          <p:nvPr/>
        </p:nvGrpSpPr>
        <p:grpSpPr>
          <a:xfrm>
            <a:off x="539552" y="1340768"/>
            <a:ext cx="3024336" cy="4392490"/>
            <a:chOff x="467544" y="1268760"/>
            <a:chExt cx="6912768" cy="1990825"/>
          </a:xfrm>
        </p:grpSpPr>
        <p:sp>
          <p:nvSpPr>
            <p:cNvPr id="9" name="Retângulo 4">
              <a:extLst>
                <a:ext uri="{FF2B5EF4-FFF2-40B4-BE49-F238E27FC236}">
                  <a16:creationId xmlns:a16="http://schemas.microsoft.com/office/drawing/2014/main" id="{FB88E550-5BB9-407B-043E-03A241B36970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Página Web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0" name="Retângulo 5">
              <a:extLst>
                <a:ext uri="{FF2B5EF4-FFF2-40B4-BE49-F238E27FC236}">
                  <a16:creationId xmlns:a16="http://schemas.microsoft.com/office/drawing/2014/main" id="{67DE1F8A-86E4-D563-F512-DD95A5AAD96A}"/>
                </a:ext>
              </a:extLst>
            </p:cNvPr>
            <p:cNvSpPr/>
            <p:nvPr/>
          </p:nvSpPr>
          <p:spPr bwMode="auto">
            <a:xfrm>
              <a:off x="467544" y="1627762"/>
              <a:ext cx="6912768" cy="1631823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Foi desenvolvida em: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HTML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CSS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JavaScript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>
                  <a:solidFill>
                    <a:schemeClr val="bg2">
                      <a:lumMod val="50000"/>
                    </a:schemeClr>
                  </a:solidFill>
                </a:rPr>
                <a:t>AJAX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pt-PT" sz="2000" dirty="0" err="1">
                  <a:solidFill>
                    <a:schemeClr val="bg2">
                      <a:lumMod val="50000"/>
                    </a:schemeClr>
                  </a:solidFill>
                </a:rPr>
                <a:t>WebSockets</a:t>
              </a:r>
              <a:endParaRPr lang="pt-PT" sz="20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16" name="Imagem 23">
            <a:extLst>
              <a:ext uri="{FF2B5EF4-FFF2-40B4-BE49-F238E27FC236}">
                <a16:creationId xmlns:a16="http://schemas.microsoft.com/office/drawing/2014/main" id="{305840D0-9C9D-1FA1-0FC5-BED735545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19193" y="1052737"/>
            <a:ext cx="4867607" cy="5447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190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B37D-82FF-0538-3E23-BFAE4F8E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3BD00-6CB6-D787-24A1-8E4C666EC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Imagem 24">
            <a:extLst>
              <a:ext uri="{FF2B5EF4-FFF2-40B4-BE49-F238E27FC236}">
                <a16:creationId xmlns:a16="http://schemas.microsoft.com/office/drawing/2014/main" id="{170C24A5-5020-01A8-0288-093C5D1F6C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3519" y="1196751"/>
            <a:ext cx="8576953" cy="4824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558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D41E-BEDB-F7F2-F940-23C8392E3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Configurar uma Rede Wi-Fi Local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84EB-D1FA-A238-A075-6FBF76E0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ACC170-CB40-0C2D-08D0-4A5234E0D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079" y="1474013"/>
            <a:ext cx="8548264" cy="4475267"/>
          </a:xfrm>
        </p:spPr>
      </p:pic>
    </p:spTree>
    <p:extLst>
      <p:ext uri="{BB962C8B-B14F-4D97-AF65-F5344CB8AC3E}">
        <p14:creationId xmlns:p14="http://schemas.microsoft.com/office/powerpoint/2010/main" val="226536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8518-3B32-4BE5-AEC3-50730A4A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Ligar ao AP Interno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9A7C6-8B15-DCAC-CD3F-5B68B4263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981" y="1124744"/>
            <a:ext cx="5242037" cy="52662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C617-0BFD-EEDC-67D6-E080DF2B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9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259F-6037-9851-2748-4C134298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Apagar a Rede Wi-Fi Guardada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ABBA1C-F852-3A6E-9E72-1D1ACE399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973" y="1108198"/>
            <a:ext cx="4598054" cy="525579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A677D-377E-C175-9D49-5D6C1414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0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6695-1D2A-4D05-97B4-2BD12045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Firmware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32BFD-BD18-5717-1A35-725C88A3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11" name="Agrupar 6">
            <a:extLst>
              <a:ext uri="{FF2B5EF4-FFF2-40B4-BE49-F238E27FC236}">
                <a16:creationId xmlns:a16="http://schemas.microsoft.com/office/drawing/2014/main" id="{E7F7D5D7-3C2B-9CE7-112A-12BF7262363C}"/>
              </a:ext>
            </a:extLst>
          </p:cNvPr>
          <p:cNvGrpSpPr/>
          <p:nvPr/>
        </p:nvGrpSpPr>
        <p:grpSpPr>
          <a:xfrm>
            <a:off x="1115616" y="1185201"/>
            <a:ext cx="6912768" cy="5015160"/>
            <a:chOff x="467544" y="1268760"/>
            <a:chExt cx="6912768" cy="1990824"/>
          </a:xfrm>
        </p:grpSpPr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CC563799-2B26-3B91-72C8-4978597A980B}"/>
                </a:ext>
              </a:extLst>
            </p:cNvPr>
            <p:cNvSpPr/>
            <p:nvPr/>
          </p:nvSpPr>
          <p:spPr bwMode="auto">
            <a:xfrm>
              <a:off x="467544" y="1268760"/>
              <a:ext cx="6912768" cy="1990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r>
                <a:rPr kumimoji="0" lang="pt-PT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</a:rPr>
                <a:t>Firmware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3" name="Retângulo 5">
              <a:extLst>
                <a:ext uri="{FF2B5EF4-FFF2-40B4-BE49-F238E27FC236}">
                  <a16:creationId xmlns:a16="http://schemas.microsoft.com/office/drawing/2014/main" id="{95403763-677F-1AFD-40E6-6C22E8CCD299}"/>
                </a:ext>
              </a:extLst>
            </p:cNvPr>
            <p:cNvSpPr/>
            <p:nvPr/>
          </p:nvSpPr>
          <p:spPr bwMode="auto">
            <a:xfrm>
              <a:off x="467544" y="1515937"/>
              <a:ext cx="6912768" cy="174364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Desenvolvido em C/C++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 err="1">
                  <a:solidFill>
                    <a:schemeClr val="bg2">
                      <a:lumMod val="50000"/>
                    </a:schemeClr>
                  </a:solidFill>
                </a:rPr>
                <a:t>Dualcore</a:t>
              </a: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pt-PT" dirty="0">
                  <a:solidFill>
                    <a:schemeClr val="bg2">
                      <a:lumMod val="50000"/>
                    </a:schemeClr>
                  </a:solidFill>
                </a:rPr>
                <a:t>3 Camadas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  <a:p>
              <a:pPr algn="just"/>
              <a:endParaRPr lang="pt-PT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m 21">
            <a:extLst>
              <a:ext uri="{FF2B5EF4-FFF2-40B4-BE49-F238E27FC236}">
                <a16:creationId xmlns:a16="http://schemas.microsoft.com/office/drawing/2014/main" id="{72D01AEB-CF32-EB96-A8B6-D5F4F6E9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027487"/>
            <a:ext cx="426593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9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Problema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457201" y="1700809"/>
            <a:ext cx="4114800" cy="4176464"/>
          </a:xfrm>
        </p:spPr>
        <p:txBody>
          <a:bodyPr/>
          <a:lstStyle/>
          <a:p>
            <a:r>
              <a:rPr lang="pt-PT" dirty="0"/>
              <a:t>Obsoleto </a:t>
            </a:r>
          </a:p>
          <a:p>
            <a:r>
              <a:rPr lang="pt-PT" dirty="0"/>
              <a:t>Analógico</a:t>
            </a:r>
          </a:p>
          <a:p>
            <a:r>
              <a:rPr lang="pt-PT" dirty="0"/>
              <a:t>Componentes avariados</a:t>
            </a:r>
          </a:p>
          <a:p>
            <a:r>
              <a:rPr lang="pt-PT" dirty="0"/>
              <a:t>Modernizar</a:t>
            </a:r>
          </a:p>
          <a:p>
            <a:r>
              <a:rPr lang="pt-PT"/>
              <a:t>Automatizar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Imagem 1" descr="Uma imagem com máquina, texto, Eletrodoméstico, interior&#10;&#10;Descrição gerada automaticamente">
            <a:extLst>
              <a:ext uri="{FF2B5EF4-FFF2-40B4-BE49-F238E27FC236}">
                <a16:creationId xmlns:a16="http://schemas.microsoft.com/office/drawing/2014/main" id="{62663820-1FCD-63AD-7ED0-E0046B72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207" y="1124744"/>
            <a:ext cx="3105970" cy="53462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FEE3-5C56-C3A7-F11B-A31FE3143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do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A9FD2-3937-A960-E34E-493E90F1C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/>
              <a:t>O firmware foi desenvolvido em C/C++ para o ESP32 e está dividido em dois núcleos: </a:t>
            </a:r>
          </a:p>
          <a:p>
            <a:pPr lvl="1" algn="just"/>
            <a:r>
              <a:rPr lang="pt-PT" dirty="0"/>
              <a:t>o Core 0 executa o firmware que controla as funções do destilador, </a:t>
            </a:r>
          </a:p>
          <a:p>
            <a:pPr lvl="1" algn="just"/>
            <a:r>
              <a:rPr lang="pt-PT" dirty="0"/>
              <a:t>enquanto o Core 1 é responsável pelo servidor web que permite o controlo remoto do equipamento. </a:t>
            </a:r>
          </a:p>
          <a:p>
            <a:pPr algn="just"/>
            <a:r>
              <a:rPr lang="pt-PT" dirty="0"/>
              <a:t>Em relação à página WEB, foi desenvolvida em HTML, CSS, JavaScript, AJAX, e </a:t>
            </a:r>
            <a:r>
              <a:rPr lang="pt-PT" dirty="0" err="1"/>
              <a:t>WebSockets</a:t>
            </a:r>
            <a:r>
              <a:rPr lang="pt-PT" dirty="0"/>
              <a:t> para criar uma interface web em tempo real.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E8BAB-33C2-9F70-6F73-15C3DD181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3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4498-E148-0C9E-0ACA-A0EEE227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Interface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D6DAA-3B7B-1923-A0F2-BB24D765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90" y="1124744"/>
            <a:ext cx="3892861" cy="5256584"/>
          </a:xfrm>
        </p:spPr>
        <p:txBody>
          <a:bodyPr/>
          <a:lstStyle/>
          <a:p>
            <a:r>
              <a:rPr lang="pt-PT" dirty="0"/>
              <a:t>A interface web permite monitorar o estado do destilador em tempo real e controlar todos os componentes, como o nível de água, a bomba, a resistência e as 2 válvulas.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DF80B-BB55-DB4A-C769-A2C433C8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Imagem 23">
            <a:extLst>
              <a:ext uri="{FF2B5EF4-FFF2-40B4-BE49-F238E27FC236}">
                <a16:creationId xmlns:a16="http://schemas.microsoft.com/office/drawing/2014/main" id="{87F9D8F0-4523-5E5B-CF79-85C2F82755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90" y="1124744"/>
            <a:ext cx="4687419" cy="5245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1239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Automático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3A1C4-4BE4-9D14-AB6B-E1F275D1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3" y="1268760"/>
            <a:ext cx="85920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9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75690-364B-7917-2012-3C487A99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Modo Manual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95050-F615-4A2C-C0F2-2DC636B5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3A6E6-83D0-DC3E-089D-E6BEA1083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55418"/>
            <a:ext cx="8496944" cy="51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1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552A-3366-D9A6-5EE1-D14F411A0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PT" dirty="0"/>
            </a:br>
            <a:r>
              <a:rPr lang="pt-PT" dirty="0"/>
              <a:t>Demonstração da Máquina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ACA074-6BC7-60A6-567A-19B566A27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67" y="1125538"/>
            <a:ext cx="2905065" cy="5005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2BCA-AC4F-9499-0211-94F08C85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43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BE706-539C-18FA-4030-9FBB4183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Fim da Apresentação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9843D-1CD8-A199-718A-C8AB10A20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B8413B-F88A-495A-AFB5-13B4498DAA8F}"/>
              </a:ext>
            </a:extLst>
          </p:cNvPr>
          <p:cNvGrpSpPr/>
          <p:nvPr/>
        </p:nvGrpSpPr>
        <p:grpSpPr>
          <a:xfrm>
            <a:off x="228600" y="3443411"/>
            <a:ext cx="8610600" cy="201613"/>
            <a:chOff x="228600" y="2889250"/>
            <a:chExt cx="8610600" cy="201613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2FD18CC5-5C4C-4F11-8E09-A34F069F1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889250"/>
              <a:ext cx="2870200" cy="20161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37DD0-AA7D-B30A-19CE-2D95CA516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2889250"/>
              <a:ext cx="2870200" cy="201613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39BDD7-CD72-681F-58B4-F5080A39B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0" y="2889250"/>
              <a:ext cx="2870200" cy="201613"/>
            </a:xfrm>
            <a:prstGeom prst="rect">
              <a:avLst/>
            </a:prstGeom>
            <a:solidFill>
              <a:srgbClr val="FF5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PT"/>
            </a:p>
          </p:txBody>
        </p:sp>
      </p:grpSp>
      <p:sp>
        <p:nvSpPr>
          <p:cNvPr id="9" name="Título 3">
            <a:extLst>
              <a:ext uri="{FF2B5EF4-FFF2-40B4-BE49-F238E27FC236}">
                <a16:creationId xmlns:a16="http://schemas.microsoft.com/office/drawing/2014/main" id="{A7CE7A5C-1D9C-0BC9-CC34-7243BC15B774}"/>
              </a:ext>
            </a:extLst>
          </p:cNvPr>
          <p:cNvSpPr txBox="1">
            <a:spLocks/>
          </p:cNvSpPr>
          <p:nvPr/>
        </p:nvSpPr>
        <p:spPr bwMode="auto">
          <a:xfrm>
            <a:off x="238820" y="2653109"/>
            <a:ext cx="856895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8000"/>
                </a:solidFill>
                <a:latin typeface="Calibri Light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pPr>
              <a:buClrTx/>
              <a:buSzTx/>
              <a:buFontTx/>
            </a:pPr>
            <a:r>
              <a:rPr lang="pt-PT" kern="0"/>
              <a:t>Destilador Inteligente</a:t>
            </a:r>
            <a:endParaRPr lang="pt-PT" kern="0" dirty="0"/>
          </a:p>
        </p:txBody>
      </p:sp>
    </p:spTree>
    <p:extLst>
      <p:ext uri="{BB962C8B-B14F-4D97-AF65-F5344CB8AC3E}">
        <p14:creationId xmlns:p14="http://schemas.microsoft.com/office/powerpoint/2010/main" val="373580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494D-C39F-D8DD-8BB8-8FAEEFE1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93837"/>
            <a:ext cx="7416824" cy="1206971"/>
          </a:xfrm>
        </p:spPr>
        <p:txBody>
          <a:bodyPr/>
          <a:lstStyle/>
          <a:p>
            <a:r>
              <a:rPr lang="pt-PT" dirty="0"/>
              <a:t>Componente Física e Substituição de Componentes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1646A-856B-D52C-0A95-4373A0744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4047"/>
            <a:ext cx="8229600" cy="4303266"/>
          </a:xfrm>
        </p:spPr>
        <p:txBody>
          <a:bodyPr/>
          <a:lstStyle/>
          <a:p>
            <a:r>
              <a:rPr lang="pt-PT" dirty="0"/>
              <a:t>Remover componentes antigos </a:t>
            </a:r>
          </a:p>
          <a:p>
            <a:r>
              <a:rPr lang="pt-PT" dirty="0"/>
              <a:t>Substituição por novos, mais eficientes e digitais.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1846D-DE22-1B6F-7AA5-911497CD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F956-87B1-3B0E-9C18-52065138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Substituição de Componentes</a:t>
            </a:r>
          </a:p>
        </p:txBody>
      </p:sp>
      <p:pic>
        <p:nvPicPr>
          <p:cNvPr id="6" name="Imagem 1" descr="Uma imagem com texto, Instrumento de medição, eletrónica, manómetro&#10;&#10;Descrição gerada automaticamente">
            <a:extLst>
              <a:ext uri="{FF2B5EF4-FFF2-40B4-BE49-F238E27FC236}">
                <a16:creationId xmlns:a16="http://schemas.microsoft.com/office/drawing/2014/main" id="{758CD8F1-E9A1-5D37-1CA8-6343BB60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94" y="1428978"/>
            <a:ext cx="1294846" cy="126914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E9117C4-7C2B-A22D-2393-ED8A6C404C5E}"/>
              </a:ext>
            </a:extLst>
          </p:cNvPr>
          <p:cNvSpPr/>
          <p:nvPr/>
        </p:nvSpPr>
        <p:spPr bwMode="auto">
          <a:xfrm>
            <a:off x="3652362" y="1696835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10" name="Imagem 1" descr="Uma imagem com texto, eletrónica, interior, pilha&#10;&#10;Descrição gerada automaticamente">
            <a:extLst>
              <a:ext uri="{FF2B5EF4-FFF2-40B4-BE49-F238E27FC236}">
                <a16:creationId xmlns:a16="http://schemas.microsoft.com/office/drawing/2014/main" id="{AEEA3FC6-E859-DF6E-4ADC-F5FC20013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35696" y="2968056"/>
            <a:ext cx="1294846" cy="1625530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165D9639-2AC9-B2B9-CED3-0ADEA070B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575" y="3076469"/>
            <a:ext cx="2104957" cy="147252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61F9-BCD8-AE2F-CF9F-363B4F20E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9575" y="1263611"/>
            <a:ext cx="2104957" cy="1782035"/>
          </a:xfrm>
          <a:prstGeom prst="rect">
            <a:avLst/>
          </a:prstGeom>
        </p:spPr>
      </p:pic>
      <p:pic>
        <p:nvPicPr>
          <p:cNvPr id="5" name="Imagem 1">
            <a:extLst>
              <a:ext uri="{FF2B5EF4-FFF2-40B4-BE49-F238E27FC236}">
                <a16:creationId xmlns:a16="http://schemas.microsoft.com/office/drawing/2014/main" id="{675810CD-EC00-1215-D9CF-3416D22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7860" y="4918908"/>
            <a:ext cx="1261803" cy="1315583"/>
          </a:xfrm>
          <a:prstGeom prst="rect">
            <a:avLst/>
          </a:prstGeom>
        </p:spPr>
      </p:pic>
      <p:pic>
        <p:nvPicPr>
          <p:cNvPr id="8" name="Imagem 7" descr="Uma imagem com Engenharia eletrónica, Fios elétricos, eletrónica, circuito&#10;&#10;Descrição gerada automaticamente">
            <a:extLst>
              <a:ext uri="{FF2B5EF4-FFF2-40B4-BE49-F238E27FC236}">
                <a16:creationId xmlns:a16="http://schemas.microsoft.com/office/drawing/2014/main" id="{F7700F63-DDC6-3FC4-6EB6-D1FAC141A5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5254" y="4687485"/>
            <a:ext cx="2313088" cy="16503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eta: Para a Direita 8">
            <a:extLst>
              <a:ext uri="{FF2B5EF4-FFF2-40B4-BE49-F238E27FC236}">
                <a16:creationId xmlns:a16="http://schemas.microsoft.com/office/drawing/2014/main" id="{23B220AF-D65C-F93B-B25B-32490726424D}"/>
              </a:ext>
            </a:extLst>
          </p:cNvPr>
          <p:cNvSpPr/>
          <p:nvPr/>
        </p:nvSpPr>
        <p:spPr bwMode="auto">
          <a:xfrm>
            <a:off x="3652362" y="3488381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5" name="Seta: Para a Direita 8">
            <a:extLst>
              <a:ext uri="{FF2B5EF4-FFF2-40B4-BE49-F238E27FC236}">
                <a16:creationId xmlns:a16="http://schemas.microsoft.com/office/drawing/2014/main" id="{7675FDA7-EDEC-C35C-C5C2-905A8FE9D518}"/>
              </a:ext>
            </a:extLst>
          </p:cNvPr>
          <p:cNvSpPr/>
          <p:nvPr/>
        </p:nvSpPr>
        <p:spPr bwMode="auto">
          <a:xfrm>
            <a:off x="3652362" y="5279927"/>
            <a:ext cx="985682" cy="59354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003883E-D660-43D1-3750-14301EE4097F}"/>
              </a:ext>
            </a:extLst>
          </p:cNvPr>
          <p:cNvSpPr txBox="1">
            <a:spLocks/>
          </p:cNvSpPr>
          <p:nvPr/>
        </p:nvSpPr>
        <p:spPr bwMode="auto">
          <a:xfrm>
            <a:off x="166194" y="1602668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Relógio Temporizador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500D8E-7FA4-7D14-A3AD-18AD386687C3}"/>
              </a:ext>
            </a:extLst>
          </p:cNvPr>
          <p:cNvSpPr txBox="1">
            <a:spLocks/>
          </p:cNvSpPr>
          <p:nvPr/>
        </p:nvSpPr>
        <p:spPr bwMode="auto">
          <a:xfrm>
            <a:off x="72008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Analógico x2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A14768E-7481-2843-4077-F9DACE86FCDC}"/>
              </a:ext>
            </a:extLst>
          </p:cNvPr>
          <p:cNvSpPr txBox="1">
            <a:spLocks/>
          </p:cNvSpPr>
          <p:nvPr/>
        </p:nvSpPr>
        <p:spPr bwMode="auto">
          <a:xfrm>
            <a:off x="158200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Contactor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9A71565-D2A4-57A6-BCB0-DF35D1B0130D}"/>
              </a:ext>
            </a:extLst>
          </p:cNvPr>
          <p:cNvSpPr txBox="1">
            <a:spLocks/>
          </p:cNvSpPr>
          <p:nvPr/>
        </p:nvSpPr>
        <p:spPr bwMode="auto">
          <a:xfrm>
            <a:off x="7431479" y="2011557"/>
            <a:ext cx="1597494" cy="40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ESP32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B5F302F-961D-41D1-E073-D1BCCCF6EC4E}"/>
              </a:ext>
            </a:extLst>
          </p:cNvPr>
          <p:cNvSpPr txBox="1">
            <a:spLocks/>
          </p:cNvSpPr>
          <p:nvPr/>
        </p:nvSpPr>
        <p:spPr bwMode="auto">
          <a:xfrm>
            <a:off x="7380312" y="3330860"/>
            <a:ext cx="1699828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Sensor de Nível Digital x3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8FEEE11-8158-A246-6A41-FB2725BF7151}"/>
              </a:ext>
            </a:extLst>
          </p:cNvPr>
          <p:cNvSpPr txBox="1">
            <a:spLocks/>
          </p:cNvSpPr>
          <p:nvPr/>
        </p:nvSpPr>
        <p:spPr bwMode="auto">
          <a:xfrm>
            <a:off x="7466504" y="5275076"/>
            <a:ext cx="1597494" cy="81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pt-PT" sz="1600" kern="0" dirty="0"/>
              <a:t>Relé x8</a:t>
            </a:r>
          </a:p>
        </p:txBody>
      </p:sp>
    </p:spTree>
    <p:extLst>
      <p:ext uri="{BB962C8B-B14F-4D97-AF65-F5344CB8AC3E}">
        <p14:creationId xmlns:p14="http://schemas.microsoft.com/office/powerpoint/2010/main" val="338312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5E196-322E-CA48-0A24-D2EF0C89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 de Energia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E8397-4E66-8C42-A857-23A2D66E6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4330824" cy="4214093"/>
          </a:xfrm>
        </p:spPr>
        <p:txBody>
          <a:bodyPr/>
          <a:lstStyle/>
          <a:p>
            <a:r>
              <a:rPr lang="pt-PT" dirty="0"/>
              <a:t>Fonte de 5v</a:t>
            </a:r>
          </a:p>
          <a:p>
            <a:r>
              <a:rPr lang="pt-PT" dirty="0"/>
              <a:t>Cablagem nova</a:t>
            </a:r>
          </a:p>
          <a:p>
            <a:r>
              <a:rPr lang="pt-PT" dirty="0"/>
              <a:t>Barramento de ligações </a:t>
            </a:r>
          </a:p>
          <a:p>
            <a:r>
              <a:rPr lang="pt-PT" dirty="0"/>
              <a:t>Sistema de proteção de baixa e alta tensão.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B806-4876-D4F1-EDA8-0305C358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Imagem 1" descr="Uma imagem com Fios elétricos, eletrónica, Engenharia eletrónica, cabo&#10;&#10;Descrição gerada automaticamente">
            <a:extLst>
              <a:ext uri="{FF2B5EF4-FFF2-40B4-BE49-F238E27FC236}">
                <a16:creationId xmlns:a16="http://schemas.microsoft.com/office/drawing/2014/main" id="{8F0A4E20-CD6C-4D54-8BF3-C49C51A63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798" y="2118571"/>
            <a:ext cx="3768918" cy="321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37392-588B-187E-1DA7-47D30E34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Descrição do Sistema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FF56-DB43-67C0-C78C-1698195E4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4744"/>
            <a:ext cx="6096001" cy="5006181"/>
          </a:xfrm>
        </p:spPr>
        <p:txBody>
          <a:bodyPr/>
          <a:lstStyle/>
          <a:p>
            <a:r>
              <a:rPr lang="pt-PT" dirty="0"/>
              <a:t>O sistema modernizado inclui:</a:t>
            </a:r>
          </a:p>
          <a:p>
            <a:r>
              <a:rPr lang="pt-PT" dirty="0"/>
              <a:t>1 ESP32 como controlador principal, </a:t>
            </a:r>
          </a:p>
          <a:p>
            <a:r>
              <a:rPr lang="pt-PT" dirty="0"/>
              <a:t>3 sensores de nível de água para gerir o nível de água destilada dentro do tanque onde é gerado o vapor,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1E21D-2888-33FA-1DE1-225210DC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id="{3F7DF20A-131C-1160-3BDB-FF4527DCD1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382" y="4537274"/>
            <a:ext cx="2395634" cy="2028119"/>
          </a:xfrm>
          <a:prstGeom prst="rect">
            <a:avLst/>
          </a:prstGeom>
        </p:spPr>
      </p:pic>
      <p:pic>
        <p:nvPicPr>
          <p:cNvPr id="7" name="Imagem 1">
            <a:extLst>
              <a:ext uri="{FF2B5EF4-FFF2-40B4-BE49-F238E27FC236}">
                <a16:creationId xmlns:a16="http://schemas.microsoft.com/office/drawing/2014/main" id="{CD76998F-C1E8-B51C-4EFA-4925F9B2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93" y="1905169"/>
            <a:ext cx="261479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0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96 0.29143 L 4.16667E-6 3.7037E-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0FBF-01A3-B32F-F675-48AFFAD8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Arquitetura Geral do Destilador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E54B-BAFE-A73D-1B31-CF4AE055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075240" cy="667845"/>
          </a:xfrm>
        </p:spPr>
        <p:txBody>
          <a:bodyPr/>
          <a:lstStyle/>
          <a:p>
            <a:r>
              <a:rPr lang="pt-PT" dirty="0"/>
              <a:t>Esquema de Processo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683EE-1B3A-307F-E87E-500D6F4D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86BC5-7192-41B1-9288-CA175CD5C9F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Imagem 1">
            <a:extLst>
              <a:ext uri="{FF2B5EF4-FFF2-40B4-BE49-F238E27FC236}">
                <a16:creationId xmlns:a16="http://schemas.microsoft.com/office/drawing/2014/main" id="{921E2148-33AA-9BD9-A1CA-02BD289AE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08" y="1646508"/>
            <a:ext cx="5760640" cy="483409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56B61D6-A72E-C732-ECF0-326653303E1D}"/>
              </a:ext>
            </a:extLst>
          </p:cNvPr>
          <p:cNvSpPr/>
          <p:nvPr/>
        </p:nvSpPr>
        <p:spPr bwMode="auto">
          <a:xfrm>
            <a:off x="5724128" y="3798709"/>
            <a:ext cx="826864" cy="85442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8D3AF4-D9BE-88C7-5858-B17961B231AC}"/>
              </a:ext>
            </a:extLst>
          </p:cNvPr>
          <p:cNvSpPr/>
          <p:nvPr/>
        </p:nvSpPr>
        <p:spPr bwMode="auto">
          <a:xfrm>
            <a:off x="6550992" y="3798708"/>
            <a:ext cx="397272" cy="121446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DEB94A-6B0A-8B2B-FE43-526595086746}"/>
              </a:ext>
            </a:extLst>
          </p:cNvPr>
          <p:cNvSpPr/>
          <p:nvPr/>
        </p:nvSpPr>
        <p:spPr bwMode="auto">
          <a:xfrm>
            <a:off x="5797321" y="4293096"/>
            <a:ext cx="753671" cy="288032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:a16="http://schemas.microsoft.com/office/drawing/2014/main" id="{A6669F5E-3B4A-B9BF-87E1-08DA982AD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248" y="1400067"/>
            <a:ext cx="1848207" cy="27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xit" presetSubtype="3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Level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en-GB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sz="2800" b="0" i="0" u="none" strike="noStrike" kern="0" cap="none" spc="0" normalizeH="0" baseline="0" noProof="0" dirty="0" err="1" smtClean="0">
            <a:ln>
              <a:noFill/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Calibri Light" pitchFamily="34" charset="0"/>
            <a:ea typeface="+mn-ea"/>
            <a:cs typeface="+mn-cs"/>
          </a:defRPr>
        </a:defPPr>
      </a:lstStyle>
    </a:tx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2102</TotalTime>
  <Words>1020</Words>
  <Application>Microsoft Office PowerPoint</Application>
  <PresentationFormat>On-screen Show (4:3)</PresentationFormat>
  <Paragraphs>163</Paragraphs>
  <Slides>25</Slides>
  <Notes>18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Garamond</vt:lpstr>
      <vt:lpstr>Times New Roman</vt:lpstr>
      <vt:lpstr>Verdana</vt:lpstr>
      <vt:lpstr>Wingdings</vt:lpstr>
      <vt:lpstr>Level</vt:lpstr>
      <vt:lpstr>Destilador Inteligente</vt:lpstr>
      <vt:lpstr>Descrição do Problema</vt:lpstr>
      <vt:lpstr>Componente Física e Substituição de Componentes</vt:lpstr>
      <vt:lpstr>Substituição de Componentes</vt:lpstr>
      <vt:lpstr>Componente de Energia</vt:lpstr>
      <vt:lpstr>Descrição do Sistema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Geral do Destilador</vt:lpstr>
      <vt:lpstr>Arquitetura do Software</vt:lpstr>
      <vt:lpstr>Interface Web</vt:lpstr>
      <vt:lpstr>Configurar uma Rede Wi-Fi Local</vt:lpstr>
      <vt:lpstr>Ligar ao AP Interno</vt:lpstr>
      <vt:lpstr>Apagar a Rede Wi-Fi Guardada</vt:lpstr>
      <vt:lpstr>Firmware</vt:lpstr>
      <vt:lpstr>Arquitetura do Software</vt:lpstr>
      <vt:lpstr>Interface Web</vt:lpstr>
      <vt:lpstr>Modo Automático</vt:lpstr>
      <vt:lpstr>Modo Manual</vt:lpstr>
      <vt:lpstr> Demonstração da Máquina</vt:lpstr>
      <vt:lpstr>Fim da Apresentação</vt:lpstr>
    </vt:vector>
  </TitlesOfParts>
  <Company>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Oriented Organization Modeling using Information Field Theory</dc:title>
  <dc:creator>Valentim Realinho</dc:creator>
  <cp:lastModifiedBy>Sergio Carmo</cp:lastModifiedBy>
  <cp:revision>143</cp:revision>
  <dcterms:created xsi:type="dcterms:W3CDTF">2000-07-15T21:15:25Z</dcterms:created>
  <dcterms:modified xsi:type="dcterms:W3CDTF">2024-09-10T20:38:29Z</dcterms:modified>
</cp:coreProperties>
</file>